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2"/>
  </p:sldMasterIdLst>
  <p:sldIdLst>
    <p:sldId id="256" r:id="rId33"/>
    <p:sldId id="258" r:id="rId34"/>
    <p:sldId id="259" r:id="rId35"/>
    <p:sldId id="265" r:id="rId36"/>
    <p:sldId id="264" r:id="rId37"/>
    <p:sldId id="263" r:id="rId38"/>
    <p:sldId id="260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6" r:id="rId48"/>
    <p:sldId id="275" r:id="rId49"/>
    <p:sldId id="261" r:id="rId50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7.xml"/><Relationship Id="rId21" Type="http://schemas.openxmlformats.org/officeDocument/2006/relationships/customXml" Target="../customXml/item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1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2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0" Type="http://schemas.openxmlformats.org/officeDocument/2006/relationships/customXml" Target="../customXml/item20.xml"/><Relationship Id="rId41" Type="http://schemas.openxmlformats.org/officeDocument/2006/relationships/slide" Target="slides/slide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4.xml"/><Relationship Id="rId4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3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8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23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3645760"/>
            <a:ext cx="13716000" cy="2407558"/>
          </a:xfrm>
        </p:spPr>
        <p:txBody>
          <a:bodyPr/>
          <a:lstStyle/>
          <a:p>
            <a:r>
              <a:rPr lang="pt-BR" sz="4400" b="1" dirty="0"/>
              <a:t>Nefrite por adenovírus em enxerto renal levando a disfunção: série de casos e revisão de literatura</a:t>
            </a:r>
            <a:endParaRPr lang="pt-BR" sz="4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Lucas Vieira de Lima – R2 Patologia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Hospital Universitário da UFMA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873008"/>
            <a:ext cx="6595352" cy="2255417"/>
          </a:xfrm>
        </p:spPr>
        <p:txBody>
          <a:bodyPr/>
          <a:lstStyle/>
          <a:p>
            <a:pPr marL="601835" lvl="1" indent="-300917" algn="l">
              <a:lnSpc>
                <a:spcPts val="3902"/>
              </a:lnSpc>
              <a:buFont typeface="Arial"/>
              <a:buChar char="•"/>
            </a:pP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Biópsia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renal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por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disfunção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aguda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do ER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Nefrite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intersticial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granulomatosa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necrotizante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(100%)</a:t>
            </a:r>
          </a:p>
          <a:p>
            <a:endParaRPr lang="pt-BR" dirty="0"/>
          </a:p>
        </p:txBody>
      </p:sp>
      <p:sp>
        <p:nvSpPr>
          <p:cNvPr id="7" name="Freeform 10"/>
          <p:cNvSpPr/>
          <p:nvPr/>
        </p:nvSpPr>
        <p:spPr>
          <a:xfrm>
            <a:off x="7042826" y="2141207"/>
            <a:ext cx="9747115" cy="7345326"/>
          </a:xfrm>
          <a:custGeom>
            <a:avLst/>
            <a:gdLst/>
            <a:ahLst/>
            <a:cxnLst/>
            <a:rect l="l" t="t" r="r" b="b"/>
            <a:pathLst>
              <a:path w="9596215" h="7236815">
                <a:moveTo>
                  <a:pt x="0" y="0"/>
                </a:moveTo>
                <a:lnTo>
                  <a:pt x="9596214" y="0"/>
                </a:lnTo>
                <a:lnTo>
                  <a:pt x="9596214" y="7236815"/>
                </a:lnTo>
                <a:lnTo>
                  <a:pt x="0" y="7236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941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873008"/>
            <a:ext cx="6848271" cy="2605613"/>
          </a:xfrm>
        </p:spPr>
        <p:txBody>
          <a:bodyPr/>
          <a:lstStyle/>
          <a:p>
            <a:pPr marL="601835" lvl="1" indent="-300917" algn="l">
              <a:lnSpc>
                <a:spcPts val="3902"/>
              </a:lnSpc>
              <a:buFont typeface="Arial"/>
              <a:buChar char="•"/>
            </a:pP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Biópsia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renal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por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disfunção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aguda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do ER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Nefrite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intersticial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granulomatosa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necrotizante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(100%)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Inclusões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virais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(100%)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endParaRPr lang="en-US" sz="2800" dirty="0">
              <a:solidFill>
                <a:srgbClr val="1A1B18"/>
              </a:solidFill>
              <a:latin typeface="Overpass Light Bold"/>
            </a:endParaRPr>
          </a:p>
          <a:p>
            <a:endParaRPr lang="pt-BR" dirty="0"/>
          </a:p>
        </p:txBody>
      </p:sp>
      <p:sp>
        <p:nvSpPr>
          <p:cNvPr id="8" name="Freeform 10"/>
          <p:cNvSpPr/>
          <p:nvPr/>
        </p:nvSpPr>
        <p:spPr>
          <a:xfrm>
            <a:off x="6984461" y="2141208"/>
            <a:ext cx="9747113" cy="7216802"/>
          </a:xfrm>
          <a:custGeom>
            <a:avLst/>
            <a:gdLst/>
            <a:ahLst/>
            <a:cxnLst/>
            <a:rect l="l" t="t" r="r" b="b"/>
            <a:pathLst>
              <a:path w="9596215" h="7236815">
                <a:moveTo>
                  <a:pt x="0" y="0"/>
                </a:moveTo>
                <a:lnTo>
                  <a:pt x="9596215" y="0"/>
                </a:lnTo>
                <a:lnTo>
                  <a:pt x="9596215" y="7236815"/>
                </a:lnTo>
                <a:lnTo>
                  <a:pt x="0" y="7236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3847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873008"/>
            <a:ext cx="7334654" cy="3656201"/>
          </a:xfrm>
        </p:spPr>
        <p:txBody>
          <a:bodyPr/>
          <a:lstStyle/>
          <a:p>
            <a:pPr marL="610463" lvl="1" indent="-305231" algn="l">
              <a:lnSpc>
                <a:spcPts val="3958"/>
              </a:lnSpc>
              <a:buFont typeface="Arial"/>
              <a:buChar char="•"/>
            </a:pPr>
            <a:r>
              <a:rPr lang="en-US" sz="2827" dirty="0" err="1">
                <a:solidFill>
                  <a:srgbClr val="1A1B18"/>
                </a:solidFill>
                <a:latin typeface="Overpass Light"/>
              </a:rPr>
              <a:t>Microscopia</a:t>
            </a:r>
            <a:r>
              <a:rPr lang="en-US" sz="28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"/>
              </a:rPr>
              <a:t>eletrônica</a:t>
            </a:r>
            <a:r>
              <a:rPr lang="en-US" sz="28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827" dirty="0">
                <a:solidFill>
                  <a:srgbClr val="1A1B18"/>
                </a:solidFill>
                <a:latin typeface="Overpass Light"/>
              </a:rPr>
              <a:t> material de </a:t>
            </a:r>
            <a:r>
              <a:rPr lang="en-US" sz="2827" dirty="0" err="1">
                <a:solidFill>
                  <a:srgbClr val="1A1B18"/>
                </a:solidFill>
                <a:latin typeface="Overpass Light"/>
              </a:rPr>
              <a:t>parafina</a:t>
            </a:r>
            <a:r>
              <a:rPr lang="en-US" sz="2827" dirty="0">
                <a:solidFill>
                  <a:srgbClr val="1A1B18"/>
                </a:solidFill>
                <a:latin typeface="Overpass Light"/>
              </a:rPr>
              <a:t>:</a:t>
            </a:r>
          </a:p>
          <a:p>
            <a:pPr marL="1220926" lvl="2" indent="-406975" algn="l">
              <a:lnSpc>
                <a:spcPts val="3958"/>
              </a:lnSpc>
              <a:buFont typeface="Arial"/>
              <a:buChar char="⚬"/>
            </a:pP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Em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células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epiteliais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tubulares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infectadas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(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arranjo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cristalino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com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contorno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hexagonal, com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diâmetro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na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27" dirty="0" err="1">
                <a:solidFill>
                  <a:srgbClr val="1A1B18"/>
                </a:solidFill>
                <a:latin typeface="Overpass Light Bold"/>
              </a:rPr>
              <a:t>faixa</a:t>
            </a:r>
            <a:r>
              <a:rPr lang="en-US" sz="2827" dirty="0">
                <a:solidFill>
                  <a:srgbClr val="1A1B18"/>
                </a:solidFill>
                <a:latin typeface="Overpass Light Bold"/>
              </a:rPr>
              <a:t> de 70 a 110 nm).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endParaRPr lang="en-US" sz="2800" dirty="0">
              <a:solidFill>
                <a:srgbClr val="1A1B18"/>
              </a:solidFill>
              <a:latin typeface="Overpass Light Bold"/>
            </a:endParaRPr>
          </a:p>
          <a:p>
            <a:endParaRPr lang="pt-BR" dirty="0"/>
          </a:p>
        </p:txBody>
      </p:sp>
      <p:sp>
        <p:nvSpPr>
          <p:cNvPr id="7" name="Freeform 10"/>
          <p:cNvSpPr/>
          <p:nvPr/>
        </p:nvSpPr>
        <p:spPr>
          <a:xfrm>
            <a:off x="7898860" y="2141207"/>
            <a:ext cx="9027267" cy="7100070"/>
          </a:xfrm>
          <a:custGeom>
            <a:avLst/>
            <a:gdLst/>
            <a:ahLst/>
            <a:cxnLst/>
            <a:rect l="l" t="t" r="r" b="b"/>
            <a:pathLst>
              <a:path w="7907176" h="6148749">
                <a:moveTo>
                  <a:pt x="0" y="0"/>
                </a:moveTo>
                <a:lnTo>
                  <a:pt x="7907176" y="0"/>
                </a:lnTo>
                <a:lnTo>
                  <a:pt x="7907176" y="6148749"/>
                </a:lnTo>
                <a:lnTo>
                  <a:pt x="0" y="6148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762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186" y="2141207"/>
            <a:ext cx="17217957" cy="7469720"/>
          </a:xfrm>
        </p:spPr>
        <p:txBody>
          <a:bodyPr/>
          <a:lstStyle/>
          <a:p>
            <a:pPr marL="602562" lvl="1" indent="-301281" algn="l">
              <a:lnSpc>
                <a:spcPts val="3907"/>
              </a:lnSpc>
              <a:buFont typeface="Arial"/>
              <a:buChar char="•"/>
            </a:pP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Diagnóstico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NAdv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:</a:t>
            </a:r>
          </a:p>
          <a:p>
            <a:pPr marL="1205124" lvl="2" indent="-401708" algn="l">
              <a:lnSpc>
                <a:spcPts val="3907"/>
              </a:lnSpc>
              <a:buFont typeface="Arial"/>
              <a:buChar char="⚬"/>
            </a:pP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Cinco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deles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tiveram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amostra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submetida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à </a:t>
            </a:r>
            <a:r>
              <a:rPr lang="en-US" sz="2790" dirty="0" err="1">
                <a:solidFill>
                  <a:srgbClr val="1A1B18"/>
                </a:solidFill>
                <a:latin typeface="Overpass Light Bold"/>
              </a:rPr>
              <a:t>Microscopia</a:t>
            </a:r>
            <a:r>
              <a:rPr lang="en-US" sz="279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 Bold"/>
              </a:rPr>
              <a:t>Eletrônica</a:t>
            </a:r>
            <a:r>
              <a:rPr lang="en-US" sz="2790" dirty="0">
                <a:solidFill>
                  <a:srgbClr val="1A1B18"/>
                </a:solidFill>
                <a:latin typeface="Overpass Light Bold"/>
              </a:rPr>
              <a:t> de </a:t>
            </a:r>
            <a:r>
              <a:rPr lang="en-US" sz="2790" dirty="0" err="1">
                <a:solidFill>
                  <a:srgbClr val="1A1B18"/>
                </a:solidFill>
                <a:latin typeface="Overpass Light Bold"/>
              </a:rPr>
              <a:t>amostras</a:t>
            </a:r>
            <a:r>
              <a:rPr lang="en-US" sz="2790" dirty="0">
                <a:solidFill>
                  <a:srgbClr val="1A1B18"/>
                </a:solidFill>
                <a:latin typeface="Overpass Light Bold"/>
              </a:rPr>
              <a:t> de </a:t>
            </a:r>
            <a:r>
              <a:rPr lang="en-US" sz="2790" dirty="0" err="1">
                <a:solidFill>
                  <a:srgbClr val="1A1B18"/>
                </a:solidFill>
                <a:latin typeface="Overpass Light Bold"/>
              </a:rPr>
              <a:t>parafina</a:t>
            </a:r>
            <a:endParaRPr lang="en-US" sz="2790" dirty="0">
              <a:solidFill>
                <a:srgbClr val="1A1B18"/>
              </a:solidFill>
              <a:latin typeface="Overpass Light Bold"/>
            </a:endParaRPr>
          </a:p>
          <a:p>
            <a:pPr marL="1205124" lvl="2" indent="-401708" algn="l">
              <a:lnSpc>
                <a:spcPts val="3907"/>
              </a:lnSpc>
              <a:buFont typeface="Arial"/>
              <a:buChar char="⚬"/>
            </a:pP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Dois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deles RT-PCR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urinário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positivo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para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Adenovírus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1205124" lvl="2" indent="-401708" algn="l">
              <a:lnSpc>
                <a:spcPts val="3907"/>
              </a:lnSpc>
              <a:buFont typeface="Arial"/>
              <a:buChar char="⚬"/>
            </a:pP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Todos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os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casos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apresentaram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imuno-histoquímica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positiva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para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adenovírus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(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método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difícil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padronização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devido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a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grande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variedade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sorotipos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virais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).</a:t>
            </a:r>
          </a:p>
          <a:p>
            <a:pPr marL="1205124" lvl="2" indent="-401708" algn="l">
              <a:lnSpc>
                <a:spcPts val="3907"/>
              </a:lnSpc>
              <a:buFont typeface="Arial"/>
              <a:buChar char="⚬"/>
            </a:pP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Todos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apresentaram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imuno-histoquímica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negativa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para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poliomavírus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citomegalovírus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>
              <a:lnSpc>
                <a:spcPts val="3907"/>
              </a:lnSpc>
            </a:pPr>
            <a:endParaRPr lang="en-US" sz="2790" dirty="0">
              <a:solidFill>
                <a:srgbClr val="1A1B18"/>
              </a:solidFill>
              <a:latin typeface="Overpass Light"/>
            </a:endParaRPr>
          </a:p>
          <a:p>
            <a:pPr marL="602562" lvl="1" indent="-301281" algn="l">
              <a:lnSpc>
                <a:spcPts val="3907"/>
              </a:lnSpc>
              <a:buFont typeface="Arial"/>
              <a:buChar char="•"/>
            </a:pP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Condutas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:</a:t>
            </a:r>
          </a:p>
          <a:p>
            <a:pPr marL="1205124" lvl="2" indent="-401708" algn="l">
              <a:lnSpc>
                <a:spcPts val="3907"/>
              </a:lnSpc>
              <a:buFont typeface="Arial"/>
              <a:buChar char="⚬"/>
            </a:pP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Imunoglobulina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humana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antivirais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modificação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da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imunossupressão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, com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desfecho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favorável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(85,7%).</a:t>
            </a:r>
          </a:p>
          <a:p>
            <a:pPr marL="1205124" lvl="2" indent="-401708" algn="l">
              <a:lnSpc>
                <a:spcPts val="3907"/>
              </a:lnSpc>
              <a:buFont typeface="Arial"/>
              <a:buChar char="⚬"/>
            </a:pPr>
            <a:r>
              <a:rPr lang="en-US" sz="2790" dirty="0">
                <a:solidFill>
                  <a:srgbClr val="1A1B18"/>
                </a:solidFill>
                <a:latin typeface="Overpass Light"/>
              </a:rPr>
              <a:t>Um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paciente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(14,2%)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não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recebeu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intervenção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terapêutica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necessitou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90" dirty="0" err="1">
                <a:solidFill>
                  <a:srgbClr val="1A1B18"/>
                </a:solidFill>
                <a:latin typeface="Overpass Light"/>
              </a:rPr>
              <a:t>enxertectomia</a:t>
            </a:r>
            <a:r>
              <a:rPr lang="en-US" sz="2790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endParaRPr lang="en-US" sz="2800" dirty="0">
              <a:solidFill>
                <a:srgbClr val="1A1B18"/>
              </a:solidFill>
              <a:latin typeface="Overpass Light Bold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39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186" y="2141207"/>
            <a:ext cx="17217957" cy="7469720"/>
          </a:xfrm>
        </p:spPr>
        <p:txBody>
          <a:bodyPr/>
          <a:lstStyle/>
          <a:p>
            <a:pPr>
              <a:lnSpc>
                <a:spcPts val="3818"/>
              </a:lnSpc>
            </a:pPr>
            <a:endParaRPr lang="pt-BR" dirty="0"/>
          </a:p>
          <a:p>
            <a:pPr marL="588912" lvl="1" indent="-294456" algn="l">
              <a:lnSpc>
                <a:spcPts val="3818"/>
              </a:lnSpc>
              <a:buFont typeface="Arial"/>
              <a:buChar char="•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Revisão de literatura: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44 trabalhos relatando casos de </a:t>
            </a:r>
            <a:r>
              <a:rPr lang="pt-BR" sz="2727" dirty="0" err="1">
                <a:solidFill>
                  <a:srgbClr val="1A1B18"/>
                </a:solidFill>
                <a:latin typeface="Overpass Light"/>
              </a:rPr>
              <a:t>NAdv</a:t>
            </a:r>
            <a:r>
              <a:rPr lang="pt-BR" sz="2727" dirty="0">
                <a:solidFill>
                  <a:srgbClr val="1A1B18"/>
                </a:solidFill>
                <a:latin typeface="Overpass Light"/>
              </a:rPr>
              <a:t> pós-TR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Idade média de 47,8 anos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26 casos com sintomas isolados no trato urinário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07 casos com manifestações respiratórias.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12,1% não receberam terapia específica. 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02 casos assintomáticos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01 caso com manifestações sistêmicas  (TGI, trato urinário, respiratório, fígado e coração).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Hematúria (94,7%), febre (88,9%), disúria (80%) e injúria renal aguda (97,7%).</a:t>
            </a:r>
          </a:p>
          <a:p>
            <a:pPr marL="1177823" lvl="2" indent="-392608" algn="l">
              <a:lnSpc>
                <a:spcPts val="3818"/>
              </a:lnSpc>
              <a:buFont typeface="Arial"/>
              <a:buChar char="⚬"/>
            </a:pPr>
            <a:r>
              <a:rPr lang="pt-BR" sz="2727" dirty="0">
                <a:solidFill>
                  <a:srgbClr val="1A1B18"/>
                </a:solidFill>
                <a:latin typeface="Overpass Light"/>
              </a:rPr>
              <a:t>Evolução favorável em 81,7% dos casos, mesmo sem terapia específica.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endParaRPr lang="en-US" sz="2800" dirty="0">
              <a:solidFill>
                <a:srgbClr val="1A1B18"/>
              </a:solidFill>
              <a:latin typeface="Overpass Light Bold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13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Conclusão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186" y="2141207"/>
            <a:ext cx="17217957" cy="7469720"/>
          </a:xfrm>
        </p:spPr>
        <p:txBody>
          <a:bodyPr/>
          <a:lstStyle/>
          <a:p>
            <a:pPr marL="588912" lvl="1" indent="-294456" algn="l">
              <a:lnSpc>
                <a:spcPct val="100000"/>
              </a:lnSpc>
              <a:buFont typeface="Arial"/>
              <a:buChar char="•"/>
            </a:pP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Condição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rara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, mas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potencial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causadora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morbidade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mortalidade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receptores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transplante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renal.</a:t>
            </a:r>
          </a:p>
          <a:p>
            <a:pPr>
              <a:lnSpc>
                <a:spcPct val="100000"/>
              </a:lnSpc>
            </a:pPr>
            <a:endParaRPr lang="en-US" sz="2727" dirty="0">
              <a:solidFill>
                <a:srgbClr val="1A1B18"/>
              </a:solidFill>
              <a:latin typeface="Overpass Light"/>
            </a:endParaRPr>
          </a:p>
          <a:p>
            <a:pPr marL="588912" lvl="1" indent="-294456" algn="l">
              <a:lnSpc>
                <a:spcPct val="100000"/>
              </a:lnSpc>
              <a:buFont typeface="Arial"/>
              <a:buChar char="•"/>
            </a:pP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Diagnóstico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desafiador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, e a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biópsia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renal assume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função-chave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suspeição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confirmação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diagnóstica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727" dirty="0">
              <a:solidFill>
                <a:srgbClr val="1A1B18"/>
              </a:solidFill>
              <a:latin typeface="Overpass Light"/>
            </a:endParaRPr>
          </a:p>
          <a:p>
            <a:pPr marL="588912" lvl="1" indent="-294456" algn="l">
              <a:lnSpc>
                <a:spcPct val="100000"/>
              </a:lnSpc>
              <a:buFont typeface="Arial"/>
              <a:buChar char="•"/>
            </a:pPr>
            <a:r>
              <a:rPr lang="en-US" sz="2727" dirty="0" err="1">
                <a:solidFill>
                  <a:srgbClr val="1A1B18"/>
                </a:solidFill>
                <a:latin typeface="Overpass Light Bold"/>
              </a:rPr>
              <a:t>Tríade</a:t>
            </a:r>
            <a:r>
              <a:rPr lang="en-US" sz="2727" dirty="0">
                <a:solidFill>
                  <a:srgbClr val="1A1B18"/>
                </a:solidFill>
                <a:latin typeface="Overpass Light Bold"/>
              </a:rPr>
              <a:t> NTA </a:t>
            </a:r>
            <a:r>
              <a:rPr lang="en-US" sz="2727" dirty="0" err="1">
                <a:solidFill>
                  <a:srgbClr val="1A1B18"/>
                </a:solidFill>
                <a:latin typeface="Overpass Light Bold"/>
              </a:rPr>
              <a:t>severa</a:t>
            </a:r>
            <a:r>
              <a:rPr lang="en-US" sz="2727" dirty="0">
                <a:solidFill>
                  <a:srgbClr val="1A1B18"/>
                </a:solidFill>
                <a:latin typeface="Overpass Light Bold"/>
              </a:rPr>
              <a:t>, NTI </a:t>
            </a:r>
            <a:r>
              <a:rPr lang="en-US" sz="2727" dirty="0" err="1">
                <a:solidFill>
                  <a:srgbClr val="1A1B18"/>
                </a:solidFill>
                <a:latin typeface="Overpass Light Bold"/>
              </a:rPr>
              <a:t>granulomatosa</a:t>
            </a:r>
            <a:r>
              <a:rPr lang="en-US" sz="27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 Bold"/>
              </a:rPr>
              <a:t>necrotizante</a:t>
            </a:r>
            <a:r>
              <a:rPr lang="en-US" sz="2727" dirty="0">
                <a:solidFill>
                  <a:srgbClr val="1A1B18"/>
                </a:solidFill>
                <a:latin typeface="Overpass Light Bold"/>
              </a:rPr>
              <a:t> e </a:t>
            </a:r>
            <a:r>
              <a:rPr lang="en-US" sz="2727" dirty="0" err="1">
                <a:solidFill>
                  <a:srgbClr val="1A1B18"/>
                </a:solidFill>
                <a:latin typeface="Overpass Light Bold"/>
              </a:rPr>
              <a:t>inclusões</a:t>
            </a:r>
            <a:r>
              <a:rPr lang="en-US" sz="272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 Bold"/>
              </a:rPr>
              <a:t>virais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presentes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todos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casos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da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série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, é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achado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histomorfológico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com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alta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especificidade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para o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diagnóstico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NAdv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727" dirty="0">
              <a:solidFill>
                <a:srgbClr val="1A1B18"/>
              </a:solidFill>
              <a:latin typeface="Overpass Light"/>
            </a:endParaRPr>
          </a:p>
          <a:p>
            <a:pPr marL="588912" lvl="1" indent="-294456" algn="l">
              <a:lnSpc>
                <a:spcPct val="100000"/>
              </a:lnSpc>
              <a:buFont typeface="Arial"/>
              <a:buChar char="•"/>
            </a:pP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Tratamento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da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NAdv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ainda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não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é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consenso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literatura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, 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principais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elementos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do arsenal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terapêutico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são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antivirais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imunoglobulina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humana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redução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da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imunossupressão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727" dirty="0">
              <a:solidFill>
                <a:srgbClr val="1A1B18"/>
              </a:solidFill>
              <a:latin typeface="Overpass Light"/>
            </a:endParaRPr>
          </a:p>
          <a:p>
            <a:pPr marL="588912" lvl="1" indent="-294456" algn="l">
              <a:lnSpc>
                <a:spcPct val="100000"/>
              </a:lnSpc>
              <a:buFont typeface="Arial"/>
              <a:buChar char="•"/>
            </a:pPr>
            <a:r>
              <a:rPr lang="en-US" sz="2727" dirty="0">
                <a:solidFill>
                  <a:srgbClr val="1A1B18"/>
                </a:solidFill>
                <a:latin typeface="Overpass Light"/>
              </a:rPr>
              <a:t>São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necessários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mais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estudos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para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estabelecer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tratamento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seguimento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dos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casos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27" dirty="0" err="1">
                <a:solidFill>
                  <a:srgbClr val="1A1B18"/>
                </a:solidFill>
                <a:latin typeface="Overpass Light"/>
              </a:rPr>
              <a:t>Nadv</a:t>
            </a:r>
            <a:r>
              <a:rPr lang="en-US" sz="2727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1197950" lvl="2" indent="-399317" algn="l">
              <a:lnSpc>
                <a:spcPts val="3884"/>
              </a:lnSpc>
              <a:buFont typeface="Arial"/>
              <a:buChar char="⚬"/>
            </a:pPr>
            <a:endParaRPr lang="en-US" sz="2800" dirty="0">
              <a:solidFill>
                <a:srgbClr val="1A1B18"/>
              </a:solidFill>
              <a:latin typeface="Overpass Light Bold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6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Referências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61506" y="1797534"/>
            <a:ext cx="18197180" cy="7469720"/>
          </a:xfrm>
        </p:spPr>
        <p:txBody>
          <a:bodyPr/>
          <a:lstStyle/>
          <a:p>
            <a:pPr marL="1141533" lvl="2" indent="-342900" algn="l">
              <a:lnSpc>
                <a:spcPct val="100000"/>
              </a:lnSpc>
              <a:buAutoNum type="arabicPeriod"/>
            </a:pP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Hatlen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T,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Mroch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H, Tuttle K, et al. Disseminated Adenovirus Nephritis After Kidney Transplantation. Kidney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Int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Rep 2017; 3: 19–23.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Masutani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K. Viral infections directly involved in kidney allograft function.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Nephrol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Carlton Vic 2018; 23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Suppl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2: 31–37.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3. Agrawal V, Gupta RK, Jain M, et al.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Polyomavirus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nephropathy and Cytomegalovirus nephritis in renal allograft recipients. Indian J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Pathol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Microbiol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2010; 53: 672–675. 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4.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Jagannathan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G,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Weins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A, Daniel E, et al. The pathologic spectrum of adenovirus nephritis in the kidney allograft. Kidney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Int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2023; 103: 378–390. 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5. Al-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Heeti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OM,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Cathro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HP,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Ison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MG. Adenovirus Infection and Transplantation. Transplantation 2022; 106: 920.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6.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Watcharananan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SP, Avery R,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Ingsathit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A, et al. Adenovirus disease after kidney transplantation: course of infection and outcome in relation to blood viral load and immune recovery. Am J Transplant Off J Am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Transplant Am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Surg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2011; 11: 1308–1314.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7.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MacNeil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KM, Dodge MJ, Evans AM, et al. Adenoviruses in medicine: innocuous pathogen, predator, or partner. Trends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Mol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Med 2023; 29: 4–19.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8.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Parasuraman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R, Zhang PL,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Samarapungavan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D, et al. Severe necrotizing adenovirus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tubulointerstitial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nephritis in a kidney transplant recipient. Case Rep Transplant 2013; 2013: 969186.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9.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Storsley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L, Gibson IW. Adenovirus Interstitial Nephritis and Rejection in an Allograft. J Am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Nephrol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JASN 2011; 22: 1423–1427. 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10. Barros Silva GE, Muglia VF,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Filho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NS, et al. Adenovirus pyelonephritis in the late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posttransplant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period. Kidney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Int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2017; 92: 520.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11. L Moreira C, Rocha J, Silva M, et al. Adenovirus infection-A rare cause of interstitial nephritis in kidney transplant.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Nefrologia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2019; 39: 106–107.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12.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Seralathan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G,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Kurien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AA. Adenovirus Interstitial Nephritis: An Unusual Cause for Early Graft Dysfunction. Indian J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Nephrol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2018; 28: 385–388.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13. Lilley CM,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Borys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E,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Picken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MM. Adenovirus-Associated Acute Interstitial Nephritis With Graft Survival and Novel Follow-Up Biopsy Findings Including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Karyomegaly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: A Case Series.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Cureus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Epub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ahead of print 2 May 2023. DOI: 10.7759/cureus.38452.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14.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Lusco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MA,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Fogo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AB,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Najafian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B, et al. AJKD Atlas of Renal Pathology: Adenovirus Infection. Am J Kidney Dis 2018; 71: e1–e2.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15. Watanabe M, Kaneko S,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Usui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J, et al. Literature review of allograft adenovirus nephritis and a case presenting as mass lesions in a transplanted kidney without symptoms of urinary tract infection or acute kidney injury.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Infect Dis 2021; 23: e13468.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16.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Myerowitz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RL,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Stalder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H,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Oxman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MN, et al. Fatal disseminated adenovirus infection in a renal transplant recipient. Am J Med 1975; 59: 591–598.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17.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Ardehali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H,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Volmar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K, Roberts C, et al. FATAL DISSEMINATED ADENOVIRAL INFECTION IN A RENAL TRANSPLANT PATIENT: Transplantation 2001; 71: 998–999.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18.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Emovon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OE. Refractory adenovirus infection after simultaneous kidney-pancreas transplantation: successful treatment with intravenous ribavirin and pooled human intravenous immunoglobulin.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Nephrol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Dial Transplant 2003; 18: 2436–2438.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19.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Saquib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R, Melton LB,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Chandrakantan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A, et al. Disseminated adenovirus infection in renal transplant recipients: the role of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cidofovir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and intravenous immunoglobulin.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Infect Dis 2010; 12: 77–83.</a:t>
            </a:r>
          </a:p>
          <a:p>
            <a:pPr marL="798633" lvl="2" algn="l">
              <a:lnSpc>
                <a:spcPct val="100000"/>
              </a:lnSpc>
            </a:pPr>
            <a:endParaRPr lang="en-US" sz="1600" dirty="0">
              <a:solidFill>
                <a:srgbClr val="1A1B18"/>
              </a:solidFill>
              <a:latin typeface="Overpas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151385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Referências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18976" y="1758142"/>
            <a:ext cx="18303506" cy="7469720"/>
          </a:xfrm>
        </p:spPr>
        <p:txBody>
          <a:bodyPr/>
          <a:lstStyle/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20.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Barraclough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K, Oliver K,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Playford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EG, et al. Life-threatening adenovirus infection in a kidney transplant recipient. NDT Plus 2009; 2: 250–253.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21.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Gaspert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Lüthi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B, Mueller NJ, et al.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Subacute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allograft failure with dysuria and hematuria in a kidney transplant recipient. Am J Kidney Dis Off J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Natl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Kidney Found 2009; 54: 154–158.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22. Kozlowski T,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Nickeleit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V,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Andreoni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K. Donor‐transmitted adenovirus infection causing kidney allograft nephritis and graft loss.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Infect Dis 2011; 13: 168–173.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23.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Varma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MC, Kushner YB,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Ko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DS, et al. Early onset adenovirus infection after simultaneous kidney-pancreas transplant. Am J Transplant Off J Am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Transplant Am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Surg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2011; 11: 623–627.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24.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Sujeet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Vasudev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B, Desai P, et al. Acute kidney injury requiring dialysis secondary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toadenovirus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nephritis in renal transplant recipient.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Infect Dis Off J Transplant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2011; 13: 174–177.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25.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Dawood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US, Nelson A, Wu D, et al. Disseminated adenovirus infection in kidney transplant recipient.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Nephrol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Carlton Vic 2014; 19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Suppl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1: 10–13.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26.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Lachiewicz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AM,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Cianciolo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R, Miller MB, et al. Adenovirus causing fever, upper respiratory infection, and allograft nephritis complicated by persistent asymptomatic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viremia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Infect Dis Off J Transplant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2014; 16: 648–652.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27.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Rady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K, Walters G, Brown M, et al. Allograft adenovirus nephritis.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Clin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Kidney J 2014; 7: 289–292.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28. Park UJ, Hyun SK, Kim HT, et al. Successful Treatment of Disseminated Adenovirus Infection With Ribavirin and Intravenous Immunoglobulin in an Adult Renal Transplant Recipient: A Case Report. Transplant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Proc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2015; 47: 791–793.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29. Veer M,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Abdulmassih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R, Como J, et al. Adenoviral nephritis in a renal transplant recipient: Case report and literature review.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Transpl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Infect Dis 2017; 19: e12716.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30.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Pettengill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MA,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Babu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TM, Prasad P, et al. Probable Donor-Derived Human Adenovirus Type 34 Infection in 2 Kidney Transplant Recipients From the Same Donor. Open Forum Infect Dis 2018; 6: ofy354.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31. Al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Qa’Qa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’ S,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Singhal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P,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Sainaresh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Vellanki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V, et al. SUN-326 ADENOVIRUS INDUCED GRANULOMATOUS TUBULOINTERSTITIAL NEPHRITIS IN A RENAL ALLOGRAFT PATIENT. Kidney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Int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Rep 2020; 5: S335.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32. Thorne P, Arroyo JP, Concepcion BP. Fever and Gross Hematuria in a Kidney Transplant Recipient. Kidney360 2020; 1: 712–713.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33.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Sanathkumar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H,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Kurien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A, Raj Y, et al. Adenovirus-associated thrombotic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microangiopathy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and necrotizing interstitial nephritis in a renal transplant recipient: A case report and review. Indian J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Nephrol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2021; 31: 314.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34. Ahmed M, Karim MR,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Choung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HYG. A rare case of adenovirus interstitial nephritis and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amr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within two weeks of kidney transplant. J Am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Soc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Nephrol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2021; 646–647.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35. Fujita Y,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Fujishima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R, Ueki K, et al. Allograft adenovirus nephritis accompanied by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Crohn’s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disease in a kidney transplant recipient: a novel case report. CEN Case Rep 2022; 12: 215–220.</a:t>
            </a:r>
          </a:p>
          <a:p>
            <a:pPr marL="798633" lvl="2" algn="l">
              <a:lnSpc>
                <a:spcPct val="100000"/>
              </a:lnSpc>
            </a:pP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36. </a:t>
            </a:r>
            <a:r>
              <a:rPr lang="en-US" sz="1600" dirty="0" err="1">
                <a:solidFill>
                  <a:srgbClr val="1A1B18"/>
                </a:solidFill>
                <a:latin typeface="Overpass Light Bold"/>
              </a:rPr>
              <a:t>Lum</a:t>
            </a:r>
            <a:r>
              <a:rPr lang="en-US" sz="1600" dirty="0">
                <a:solidFill>
                  <a:srgbClr val="1A1B18"/>
                </a:solidFill>
                <a:latin typeface="Overpass Light Bold"/>
              </a:rPr>
              <a:t> EL, Zuckerman J, Gaynor P, et al. Adenovirus in a Kidney Transplant Recipient. Kidney Med 2023; 5: 100605.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56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Dr. Lucas Vieira de Lima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54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Introdução e objetivos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97130" lvl="1" indent="-298565" algn="l">
              <a:lnSpc>
                <a:spcPts val="3872"/>
              </a:lnSpc>
              <a:buFont typeface="Arial"/>
              <a:buChar char="•"/>
            </a:pP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Esquemas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modernos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imunossupressão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receptores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transplante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renal (TR) e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desfechos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clínicos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mais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favoráveis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1194260" lvl="2" indent="-398087" algn="l">
              <a:lnSpc>
                <a:spcPts val="3872"/>
              </a:lnSpc>
              <a:buFont typeface="Arial"/>
              <a:buChar char="⚬"/>
            </a:pP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Menor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rejeição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1194260" lvl="2" indent="-398087" algn="l">
              <a:lnSpc>
                <a:spcPts val="3872"/>
              </a:lnSpc>
              <a:buFont typeface="Arial"/>
              <a:buChar char="⚬"/>
            </a:pP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Aumento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da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sobrevida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do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enxerto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renal (ER).</a:t>
            </a:r>
          </a:p>
          <a:p>
            <a:pPr marL="597130" lvl="1" indent="-298565" algn="l">
              <a:lnSpc>
                <a:spcPts val="3872"/>
              </a:lnSpc>
              <a:buFont typeface="Arial"/>
              <a:buChar char="•"/>
            </a:pP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Infecções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como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principal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complicação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pós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-TR</a:t>
            </a:r>
          </a:p>
          <a:p>
            <a:pPr marL="597130" lvl="1" indent="-298565" algn="l">
              <a:lnSpc>
                <a:spcPts val="3872"/>
              </a:lnSpc>
              <a:buFont typeface="Arial"/>
              <a:buChar char="•"/>
            </a:pP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Infecções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virais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podem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resultar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disfunção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aguda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crônica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do ER.</a:t>
            </a:r>
          </a:p>
          <a:p>
            <a:pPr marL="1194260" lvl="2" indent="-398087" algn="l">
              <a:lnSpc>
                <a:spcPts val="3872"/>
              </a:lnSpc>
              <a:buFont typeface="Arial"/>
              <a:buChar char="⚬"/>
            </a:pP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Poliomavírus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(PV) </a:t>
            </a:r>
          </a:p>
          <a:p>
            <a:pPr marL="1194260" lvl="2" indent="-398087" algn="l">
              <a:lnSpc>
                <a:spcPts val="3872"/>
              </a:lnSpc>
              <a:buFont typeface="Arial"/>
              <a:buChar char="⚬"/>
            </a:pP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Citomegalovirus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(CMV)</a:t>
            </a:r>
          </a:p>
          <a:p>
            <a:pPr marL="1194260" lvl="2" indent="-398087" algn="l">
              <a:lnSpc>
                <a:spcPts val="3872"/>
              </a:lnSpc>
              <a:buFont typeface="Arial"/>
              <a:buChar char="⚬"/>
            </a:pPr>
            <a:r>
              <a:rPr lang="en-US" sz="2765" dirty="0" err="1">
                <a:solidFill>
                  <a:srgbClr val="1A1B18"/>
                </a:solidFill>
                <a:latin typeface="Overpass Light"/>
              </a:rPr>
              <a:t>Adenovírus</a:t>
            </a:r>
            <a:r>
              <a:rPr lang="en-US" sz="2765" dirty="0">
                <a:solidFill>
                  <a:srgbClr val="1A1B18"/>
                </a:solidFill>
                <a:latin typeface="Overpass Light"/>
              </a:rPr>
              <a:t> (ADV)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Introdução e objetivos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95591" lvl="1" indent="-297796" algn="l">
              <a:lnSpc>
                <a:spcPts val="3862"/>
              </a:lnSpc>
              <a:buFont typeface="Arial"/>
              <a:buChar char="•"/>
            </a:pPr>
            <a:r>
              <a:rPr lang="en-US" sz="2758" dirty="0">
                <a:solidFill>
                  <a:srgbClr val="1A1B18"/>
                </a:solidFill>
                <a:latin typeface="Overpass Light"/>
              </a:rPr>
              <a:t>ADV é um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causador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nefropatia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importante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pós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-TR, com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entendimento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limitado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relação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aos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outros.</a:t>
            </a:r>
          </a:p>
          <a:p>
            <a:pPr marL="595591" lvl="1" indent="-297796" algn="l">
              <a:lnSpc>
                <a:spcPts val="3862"/>
              </a:lnSpc>
              <a:buFont typeface="Arial"/>
              <a:buChar char="•"/>
            </a:pP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Cistite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hemorrágica</a:t>
            </a:r>
            <a:endParaRPr lang="en-US" sz="2758" dirty="0">
              <a:solidFill>
                <a:srgbClr val="1A1B18"/>
              </a:solidFill>
              <a:latin typeface="Overpass Light"/>
            </a:endParaRPr>
          </a:p>
          <a:p>
            <a:pPr marL="595591" lvl="1" indent="-297796" algn="l">
              <a:lnSpc>
                <a:spcPts val="3862"/>
              </a:lnSpc>
              <a:buFont typeface="Arial"/>
              <a:buChar char="•"/>
            </a:pP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Nefrite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tubulo-intersticial</a:t>
            </a:r>
            <a:endParaRPr lang="en-US" sz="2758" dirty="0">
              <a:solidFill>
                <a:srgbClr val="1A1B18"/>
              </a:solidFill>
              <a:latin typeface="Overpass Light"/>
            </a:endParaRPr>
          </a:p>
          <a:p>
            <a:pPr marL="595591" lvl="1" indent="-297796" algn="l">
              <a:lnSpc>
                <a:spcPts val="3862"/>
              </a:lnSpc>
              <a:buFont typeface="Arial"/>
              <a:buChar char="•"/>
            </a:pP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Inflamação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intersticial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mononuclear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difusa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na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biópsia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renal</a:t>
            </a:r>
          </a:p>
          <a:p>
            <a:pPr marL="595591" lvl="1" indent="-297796" algn="l">
              <a:lnSpc>
                <a:spcPts val="3862"/>
              </a:lnSpc>
              <a:buFont typeface="Arial"/>
              <a:buChar char="•"/>
            </a:pP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Critérios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para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nefrite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por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adenovírus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não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são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unificados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na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literatura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1191183" lvl="2" indent="-397061" algn="l">
              <a:lnSpc>
                <a:spcPts val="3862"/>
              </a:lnSpc>
              <a:buFont typeface="Arial"/>
              <a:buChar char="⚬"/>
            </a:pP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Evidências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histopatológicas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(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microscopia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óptica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e/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ou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eletrônica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)</a:t>
            </a:r>
          </a:p>
          <a:p>
            <a:pPr marL="1191183" lvl="2" indent="-397061" algn="l">
              <a:lnSpc>
                <a:spcPts val="3862"/>
              </a:lnSpc>
              <a:buFont typeface="Arial"/>
              <a:buChar char="⚬"/>
            </a:pP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Detecção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do material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genético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do ADV e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imuno-histoquímica</a:t>
            </a:r>
            <a:endParaRPr lang="en-US" sz="2758" dirty="0">
              <a:solidFill>
                <a:srgbClr val="1A1B18"/>
              </a:solidFill>
              <a:latin typeface="Overpass Light"/>
            </a:endParaRPr>
          </a:p>
          <a:p>
            <a:pPr marL="1191183" lvl="2" indent="-397061" algn="l">
              <a:lnSpc>
                <a:spcPts val="3862"/>
              </a:lnSpc>
              <a:buFont typeface="Arial"/>
              <a:buChar char="⚬"/>
            </a:pPr>
            <a:r>
              <a:rPr lang="en-US" sz="2758" dirty="0">
                <a:solidFill>
                  <a:srgbClr val="1A1B18"/>
                </a:solidFill>
                <a:latin typeface="Overpass Light"/>
              </a:rPr>
              <a:t>Dados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clínicos</a:t>
            </a:r>
            <a:endParaRPr lang="en-US" sz="2758" dirty="0">
              <a:solidFill>
                <a:srgbClr val="1A1B18"/>
              </a:solidFill>
              <a:latin typeface="Overpass Light"/>
            </a:endParaRPr>
          </a:p>
          <a:p>
            <a:pPr marL="595591" lvl="1" indent="-297796" algn="l">
              <a:lnSpc>
                <a:spcPts val="3862"/>
              </a:lnSpc>
              <a:buFont typeface="Arial"/>
              <a:buChar char="•"/>
            </a:pP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Reunir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informações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a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cerca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das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características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clínicas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histopatológicas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dessa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entidade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pouco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descrita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na</a:t>
            </a:r>
            <a:r>
              <a:rPr lang="en-US" sz="2758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58" dirty="0" err="1">
                <a:solidFill>
                  <a:srgbClr val="1A1B18"/>
                </a:solidFill>
                <a:latin typeface="Overpass Light"/>
              </a:rPr>
              <a:t>literatura</a:t>
            </a:r>
            <a:endParaRPr lang="en-US" sz="2758" dirty="0">
              <a:solidFill>
                <a:srgbClr val="1A1B18"/>
              </a:solidFill>
              <a:latin typeface="Overpass Ligh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6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Materiais e Métodos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82863" lvl="1" indent="-291432" algn="l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Série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casos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nefropatia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viral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pós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-TR entre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janeiro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de 2009 e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dezembro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de 2017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obtidos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a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partir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laudos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biópsia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renal 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de um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centro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especializado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em</a:t>
            </a:r>
            <a:r>
              <a:rPr lang="en-US" sz="280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 Bold"/>
              </a:rPr>
              <a:t>nefropatologia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: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Laboratório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Imunofluorescência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Microscopia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Eletrônica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(LIME) do HU-UFMA</a:t>
            </a:r>
          </a:p>
          <a:p>
            <a:pPr marL="582863" lvl="1" indent="-291432" algn="l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1A1B18"/>
                </a:solidFill>
                <a:latin typeface="Overpass Light"/>
              </a:rPr>
              <a:t>Dados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sociodemográficos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clínicos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laboratoriais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obtidos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a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partir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da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revisão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prontuário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eletrônico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582863" lvl="1" indent="-291432" algn="l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1A1B18"/>
                </a:solidFill>
                <a:latin typeface="Overpass Light"/>
              </a:rPr>
              <a:t>Taxa de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Fitração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Glomerular (TFG)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foi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calculada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pela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fórmula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CKD-EPI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todos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pacientes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exceto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um de 16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anos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(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fórmula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de Schwartz).</a:t>
            </a:r>
          </a:p>
          <a:p>
            <a:pPr marL="582863" lvl="1" indent="-291432" algn="l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1A1B18"/>
                </a:solidFill>
                <a:latin typeface="Overpass Light"/>
              </a:rPr>
              <a:t>Dados de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terapia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imunossupressora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comorbidades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terapêuticas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sorologias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para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agentes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infecciosos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pPr marL="582863" lvl="1" indent="-291432" algn="l">
              <a:lnSpc>
                <a:spcPct val="100000"/>
              </a:lnSpc>
              <a:buFont typeface="Arial"/>
              <a:buChar char="•"/>
            </a:pP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Evolução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laboratorial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por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meio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dos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valores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creatinina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sérica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após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3 e 6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meses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evolução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 do </a:t>
            </a:r>
            <a:r>
              <a:rPr lang="en-US" sz="2800" dirty="0" err="1">
                <a:solidFill>
                  <a:srgbClr val="1A1B18"/>
                </a:solidFill>
                <a:latin typeface="Overpass Light"/>
              </a:rPr>
              <a:t>quadro</a:t>
            </a:r>
            <a:r>
              <a:rPr lang="en-US" sz="2800" dirty="0">
                <a:solidFill>
                  <a:srgbClr val="1A1B18"/>
                </a:solidFill>
                <a:latin typeface="Overpass Light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27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65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Foram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realizadas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672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biópsias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ER, 07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delas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com 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diagnóstico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NAdv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(1,04%).</a:t>
            </a:r>
          </a:p>
          <a:p>
            <a:pPr>
              <a:lnSpc>
                <a:spcPct val="100000"/>
              </a:lnSpc>
            </a:pPr>
            <a:endParaRPr lang="en-US" sz="2720" dirty="0">
              <a:solidFill>
                <a:srgbClr val="1A1B18"/>
              </a:solidFill>
              <a:latin typeface="Overpass Light"/>
            </a:endParaRPr>
          </a:p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População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era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composta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sua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maioria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por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homens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(85,7%) com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média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idade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38,7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anos</a:t>
            </a:r>
            <a:endParaRPr lang="en-US" sz="2720" dirty="0">
              <a:solidFill>
                <a:srgbClr val="1A1B18"/>
              </a:solidFill>
              <a:latin typeface="Overpass Light"/>
            </a:endParaRPr>
          </a:p>
          <a:p>
            <a:pPr>
              <a:lnSpc>
                <a:spcPct val="100000"/>
              </a:lnSpc>
            </a:pPr>
            <a:endParaRPr lang="en-US" sz="2720" dirty="0">
              <a:solidFill>
                <a:srgbClr val="1A1B18"/>
              </a:solidFill>
              <a:latin typeface="Overpass Light"/>
            </a:endParaRPr>
          </a:p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20" dirty="0">
                <a:solidFill>
                  <a:srgbClr val="1A1B18"/>
                </a:solidFill>
                <a:latin typeface="Overpass Light"/>
              </a:rPr>
              <a:t>Uma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pessoa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era de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etnia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não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branca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(14,3%).</a:t>
            </a:r>
          </a:p>
          <a:p>
            <a:pPr>
              <a:lnSpc>
                <a:spcPct val="100000"/>
              </a:lnSpc>
            </a:pPr>
            <a:endParaRPr lang="en-US" sz="2720" dirty="0">
              <a:solidFill>
                <a:srgbClr val="1A1B18"/>
              </a:solidFill>
              <a:latin typeface="Overpass Light"/>
            </a:endParaRPr>
          </a:p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20" dirty="0">
                <a:solidFill>
                  <a:srgbClr val="1A1B18"/>
                </a:solidFill>
                <a:latin typeface="Overpass Light"/>
              </a:rPr>
              <a:t>Tempo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médio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diagnóstico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após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o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transplante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foi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29,2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meses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e a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doença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base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foi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identificada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3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casos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(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glomerulopatia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membranosa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,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glomeruloesclerose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segmentar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e focal e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nefropatia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diabética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86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Creatinina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sérica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média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foi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4,8 mg/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dL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(2,9 – 8,42mg/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dL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), com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aumento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médio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de 4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vezes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o valor da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creatinina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basal.</a:t>
            </a:r>
          </a:p>
          <a:p>
            <a:pPr>
              <a:lnSpc>
                <a:spcPct val="100000"/>
              </a:lnSpc>
            </a:pPr>
            <a:endParaRPr lang="en-US" sz="2720" dirty="0">
              <a:solidFill>
                <a:srgbClr val="1A1B18"/>
              </a:solidFill>
              <a:latin typeface="Overpass Light"/>
            </a:endParaRPr>
          </a:p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20" dirty="0">
                <a:solidFill>
                  <a:srgbClr val="1A1B18"/>
                </a:solidFill>
                <a:latin typeface="Overpass Light"/>
              </a:rPr>
              <a:t>Taxa de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filtração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glomerular (TFG)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reduziu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média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quatro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vezes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em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relação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ao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valor da TFG basal.</a:t>
            </a:r>
          </a:p>
          <a:p>
            <a:pPr>
              <a:lnSpc>
                <a:spcPct val="100000"/>
              </a:lnSpc>
            </a:pPr>
            <a:endParaRPr lang="en-US" sz="2720" dirty="0">
              <a:solidFill>
                <a:srgbClr val="1A1B18"/>
              </a:solidFill>
              <a:latin typeface="Overpass Light"/>
            </a:endParaRPr>
          </a:p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Sorologias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negativas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para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hepatites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 B e C. </a:t>
            </a:r>
          </a:p>
          <a:p>
            <a:pPr>
              <a:lnSpc>
                <a:spcPct val="100000"/>
              </a:lnSpc>
            </a:pPr>
            <a:endParaRPr lang="en-US" sz="2720" dirty="0">
              <a:solidFill>
                <a:srgbClr val="1A1B18"/>
              </a:solidFill>
              <a:latin typeface="Overpass Light"/>
            </a:endParaRPr>
          </a:p>
          <a:p>
            <a:pPr marL="587282" lvl="1" indent="-293641" algn="l">
              <a:lnSpc>
                <a:spcPct val="100000"/>
              </a:lnSpc>
              <a:buFont typeface="Arial"/>
              <a:buChar char="•"/>
            </a:pPr>
            <a:r>
              <a:rPr lang="en-US" sz="2720" dirty="0">
                <a:solidFill>
                  <a:srgbClr val="1A1B18"/>
                </a:solidFill>
                <a:latin typeface="Overpass Light"/>
              </a:rPr>
              <a:t>CMV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IgG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+, </a:t>
            </a:r>
            <a:r>
              <a:rPr lang="en-US" sz="2720" dirty="0" err="1">
                <a:solidFill>
                  <a:srgbClr val="1A1B18"/>
                </a:solidFill>
                <a:latin typeface="Overpass Light"/>
              </a:rPr>
              <a:t>IgM</a:t>
            </a:r>
            <a:r>
              <a:rPr lang="en-US" sz="2720" dirty="0">
                <a:solidFill>
                  <a:srgbClr val="1A1B18"/>
                </a:solidFill>
                <a:latin typeface="Overpass Light"/>
              </a:rPr>
              <a:t>-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4535" y="1132242"/>
            <a:ext cx="12118916" cy="85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873008"/>
            <a:ext cx="5875177" cy="2255417"/>
          </a:xfrm>
        </p:spPr>
        <p:txBody>
          <a:bodyPr/>
          <a:lstStyle/>
          <a:p>
            <a:pPr marL="601835" lvl="1" indent="-300917" algn="l">
              <a:lnSpc>
                <a:spcPts val="3902"/>
              </a:lnSpc>
              <a:buFont typeface="Arial"/>
              <a:buChar char="•"/>
            </a:pP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Biópsia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renal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por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disfunção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</a:t>
            </a:r>
            <a:r>
              <a:rPr lang="en-US" sz="2787" dirty="0" err="1">
                <a:solidFill>
                  <a:srgbClr val="1A1B18"/>
                </a:solidFill>
                <a:latin typeface="Overpass Light"/>
              </a:rPr>
              <a:t>aguda</a:t>
            </a:r>
            <a:r>
              <a:rPr lang="en-US" sz="2787" dirty="0">
                <a:solidFill>
                  <a:srgbClr val="1A1B18"/>
                </a:solidFill>
                <a:latin typeface="Overpass Light"/>
              </a:rPr>
              <a:t> do ER</a:t>
            </a:r>
          </a:p>
          <a:p>
            <a:pPr marL="1203669" lvl="2" indent="-401223" algn="l">
              <a:lnSpc>
                <a:spcPts val="3902"/>
              </a:lnSpc>
              <a:buFont typeface="Arial"/>
              <a:buChar char="⚬"/>
            </a:pPr>
            <a:r>
              <a:rPr lang="en-US" sz="2787" dirty="0" err="1">
                <a:solidFill>
                  <a:srgbClr val="1A1B18"/>
                </a:solidFill>
                <a:latin typeface="Overpass Light Bold"/>
              </a:rPr>
              <a:t>Necrose</a:t>
            </a:r>
            <a:r>
              <a:rPr lang="en-US" sz="2787" dirty="0">
                <a:solidFill>
                  <a:srgbClr val="1A1B18"/>
                </a:solidFill>
                <a:latin typeface="Overpass Light Bold"/>
              </a:rPr>
              <a:t> Tubular </a:t>
            </a:r>
            <a:r>
              <a:rPr lang="en-US" sz="2787" dirty="0" err="1">
                <a:solidFill>
                  <a:srgbClr val="1A1B18"/>
                </a:solidFill>
                <a:latin typeface="Overpass Light Bold"/>
              </a:rPr>
              <a:t>Aguda</a:t>
            </a:r>
            <a:r>
              <a:rPr lang="en-US" sz="2787" dirty="0">
                <a:solidFill>
                  <a:srgbClr val="1A1B18"/>
                </a:solidFill>
                <a:latin typeface="Overpass Light Bold"/>
              </a:rPr>
              <a:t> (100%)</a:t>
            </a:r>
          </a:p>
          <a:p>
            <a:endParaRPr lang="pt-BR" dirty="0"/>
          </a:p>
        </p:txBody>
      </p:sp>
      <p:sp>
        <p:nvSpPr>
          <p:cNvPr id="5" name="Freeform 10"/>
          <p:cNvSpPr/>
          <p:nvPr/>
        </p:nvSpPr>
        <p:spPr>
          <a:xfrm>
            <a:off x="5875178" y="2141207"/>
            <a:ext cx="12234043" cy="6970908"/>
          </a:xfrm>
          <a:custGeom>
            <a:avLst/>
            <a:gdLst/>
            <a:ahLst/>
            <a:cxnLst/>
            <a:rect l="l" t="t" r="r" b="b"/>
            <a:pathLst>
              <a:path w="12234043" h="6970908">
                <a:moveTo>
                  <a:pt x="0" y="0"/>
                </a:moveTo>
                <a:lnTo>
                  <a:pt x="12234043" y="0"/>
                </a:lnTo>
                <a:lnTo>
                  <a:pt x="12234043" y="6970907"/>
                </a:lnTo>
                <a:lnTo>
                  <a:pt x="0" y="69709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75278606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0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1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12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3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14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7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8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9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3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2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5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8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30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4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8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Props1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AA06468C-8723-447F-B3AE-719ED64AF266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96DFC180-6EC4-4A4B-ABBD-BB36148BAD26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20729669-8168-4B7A-8C98-C1DDA4711325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838BCE1F-BD99-4A2B-8060-1FA974811D63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ECDC5A89-C6C5-4954-853E-8758557E9A77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0363DFA3-21CF-4911-A70A-7CEB08884D7A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310E4F82-E32C-4EF5-8B0B-7FFE62DC1678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0CAFEAC4-C3CB-40A1-A173-48C9A0B6E0DC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5981764A-02A9-491F-95D0-CA9A2C20D5E2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9D8B8736-E6C9-40B7-A248-C5DA031D5FF6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D56986F4-AF8C-4939-8970-2A0D8A12E5B7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EBEC9877-E849-4BB5-962A-10C73B6ED3D6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0569B6FE-8856-4533-9189-04BF244A3EC4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C5DCE4CD-ACDA-46F2-B4DD-767CCC6C9E30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2C386C11-03AE-4F1D-86E3-8E7B6863DB9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2124</Words>
  <Application>Microsoft Office PowerPoint</Application>
  <PresentationFormat>Personalizar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Bold</vt:lpstr>
      <vt:lpstr>Overpass Light</vt:lpstr>
      <vt:lpstr>Overpass Light Bold</vt:lpstr>
      <vt:lpstr>Congresso de Patologia</vt:lpstr>
      <vt:lpstr>Nefrite por adenovírus em enxerto renal levando a disfunção: série de casos e revisão de literatura</vt:lpstr>
      <vt:lpstr>Declaração de Conflito de Interesse</vt:lpstr>
      <vt:lpstr>Introdução e objetivos</vt:lpstr>
      <vt:lpstr>Introdução e objetivos</vt:lpstr>
      <vt:lpstr>Materiais e Métodos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Conclusão</vt:lpstr>
      <vt:lpstr>Referências</vt:lpstr>
      <vt:lpstr>Referências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CN PRODUÇÕES</cp:lastModifiedBy>
  <cp:revision>23</cp:revision>
  <dcterms:created xsi:type="dcterms:W3CDTF">2024-02-22T18:43:09Z</dcterms:created>
  <dcterms:modified xsi:type="dcterms:W3CDTF">2024-06-01T11:40:30Z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